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147375830" r:id="rId2"/>
    <p:sldId id="2147375829" r:id="rId3"/>
    <p:sldId id="2147375834" r:id="rId4"/>
    <p:sldId id="2147375835" r:id="rId5"/>
    <p:sldId id="2147375836" r:id="rId6"/>
    <p:sldId id="2147375837" r:id="rId7"/>
    <p:sldId id="2147375838" r:id="rId8"/>
    <p:sldId id="2147375831" r:id="rId9"/>
    <p:sldId id="214737583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3"/>
    <p:restoredTop sz="94626"/>
  </p:normalViewPr>
  <p:slideViewPr>
    <p:cSldViewPr snapToGrid="0">
      <p:cViewPr varScale="1">
        <p:scale>
          <a:sx n="105" d="100"/>
          <a:sy n="105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BC833-36BB-134D-B799-A24310B01028}" type="datetimeFigureOut">
              <a:rPr lang="es-ES_tradnl" smtClean="0"/>
              <a:t>8/9/24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CB689-929E-4640-92A1-AEB10D5501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724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E5AAA-D710-1817-3BFD-8F02E386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2AD031-B9B9-E551-88C1-22A79456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8BEBE-FB91-205D-4D91-8E5BBB59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3E64-522A-074D-B230-3C18A005DEBA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190B3-C1A9-6D90-3D59-E2E3382B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8A4B9-D901-BCC9-FB01-9260796A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BF925-0A25-66CD-4763-584DB342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695B2D-DB42-2040-1E65-4F4429956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DEA57-B523-4BBE-8C63-896F2138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F76-BAE1-AD4F-B24B-6B6F5B9F4C99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A1614-0283-FCEF-2AF8-78CD4319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742CEF-E699-B4AD-6D93-F943F64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D9CC3F-3C2B-7B5B-3970-30D239554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8A644E-2A25-E16F-E5C0-2FC8B74A7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8F86D5-6CE0-E562-6EDF-2E495C96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D0D9-D6EC-114B-8E80-8CB3355E7489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7229D6-6FCF-C1FA-0911-9C326771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9699E9-EABD-84E3-AF04-5DCD68CC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B47D0-245A-29BF-7A19-747A2B3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38FE1-4138-3478-7D1C-37E5AC5D9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B6DCD-4226-9B32-961D-DD87E597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6087-0956-DB46-AED2-660E9787CC13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C7146-2124-06DE-DA4A-A68107DF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8FA6CE-9BA9-6CD6-3567-7D7FB36E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FCC95-781F-7F09-126D-DA371C8E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F178A8-25AD-9DC3-9088-2BD424E78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C8F6A8-B07B-8326-D22F-5063FA5F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BFB8-A112-F140-8527-3D61A9748E0B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F6F449-CB05-460A-F9F0-578361FF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AABF9-E907-0710-A0DB-07C51687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EC8B3-FF0E-6C08-6FAE-79172297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3E176-CC2A-7380-76F7-85B85CF38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271D5B-2E01-FF6C-8F5A-C6C47F213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E8EDE-9CF3-BE50-927A-35D76288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FC42-0296-E64D-B30A-33006D51307A}" type="datetime1">
              <a:rPr lang="es-ES" smtClean="0"/>
              <a:t>8/9/24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99BBF-5CA3-E298-4DB6-652AD365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01038-661D-AB34-D6EB-E1F9779E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948C4-B695-5E0C-80DF-391DD4BA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26C6C-8E73-BA15-00D5-88FAF508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50525E-8229-D9AD-9CF9-3FCC6238D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C451F0-955F-5CE4-4EEA-E5EF6159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52B51A-E951-B7C5-92F2-D39C7DEE1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400B53-45F4-3457-A2D8-54AA3D9C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C7D4-C5B6-FA4C-8FFA-BC827BE16206}" type="datetime1">
              <a:rPr lang="es-ES" smtClean="0"/>
              <a:t>8/9/24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F44ABF-9995-37A5-ED33-F5219068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5F5009-53E4-9FB2-04C9-F04D1FD3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41CF8-6D9F-BBFA-0305-8640DF78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EE3404-44C7-7E5C-3D3A-9AC40DF8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00F8-E679-344B-876C-F80A94FC59DF}" type="datetime1">
              <a:rPr lang="es-ES" smtClean="0"/>
              <a:t>8/9/24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7C412-5045-CC25-06DE-3E18C21B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4C8780-7BCD-C13D-1563-022EC9B6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4FECE0-CDA8-B69C-3CB6-65F771B6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B00C-2053-044B-86BC-67CF55C25E31}" type="datetime1">
              <a:rPr lang="es-ES" smtClean="0"/>
              <a:t>8/9/24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99420C-97A0-B065-6B28-ED06E1E9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285263-CF32-134D-8DAB-FD67A474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731F5-C007-C4D5-98DF-EC92B4F4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9BEC5-A347-DEF5-5781-8101B97D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F5C1BC-2888-EA5D-F32B-2AC82A850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92BBA-649D-438D-12BD-911AB254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1491-F3A8-8E47-BCBE-015D41E3A079}" type="datetime1">
              <a:rPr lang="es-ES" smtClean="0"/>
              <a:t>8/9/24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6AA86-4B3F-70F5-969F-C74A2728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F33AE9-6802-59FA-1863-CECF985F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9E10B-972E-8601-867A-51C56D62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224DA4-6EDB-BEEA-80B1-60A12A001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3B9C13-ACE0-3777-47C4-8646B3C5F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C1B48-5BFF-54E5-F16D-4763762B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00FC-C2F3-4242-9719-8BA859903397}" type="datetime1">
              <a:rPr lang="es-ES" smtClean="0"/>
              <a:t>8/9/24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395613-4C82-7AB0-32DE-8F344BDE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BDCA64-F088-A8F0-BDC5-35F87B67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FD24C3-347D-883D-24B1-2CBC6890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A69952-D1E7-A574-0B77-321C694BD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9B5BF-60E2-6476-6A28-7A4EB4AC4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EFED9-6850-0445-B7AB-0F59B4DC32D4}" type="datetime1">
              <a:rPr lang="es-ES" smtClean="0"/>
              <a:t>8/9/24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BB4C1-8DDE-FC27-EBD2-0BDFC4A4C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D9C7A-3EDD-88C0-DB41-D1FA5817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3BCCA-CBA9-AB43-A68E-E4557DAABC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noncommunicable-diseases/covid-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379C0-16F5-F5D5-9773-B8AEC49C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s-ES_tradnl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s-ES_trad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ERS CRD </a:t>
            </a:r>
            <a:r>
              <a:rPr lang="es-ES_tradnl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r>
              <a:rPr lang="es-ES_trad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s-ES_trad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FFAD-0057-A332-11D9-636CC546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 err="1"/>
              <a:t>When</a:t>
            </a:r>
            <a:r>
              <a:rPr lang="es-ES_tradnl" dirty="0"/>
              <a:t>: </a:t>
            </a:r>
            <a:r>
              <a:rPr lang="es-ES_tradnl" dirty="0" err="1"/>
              <a:t>Sunday</a:t>
            </a:r>
            <a:r>
              <a:rPr lang="es-ES_tradnl" dirty="0"/>
              <a:t>, 8 </a:t>
            </a:r>
            <a:r>
              <a:rPr lang="es-ES_tradnl" dirty="0" err="1"/>
              <a:t>September</a:t>
            </a:r>
            <a:r>
              <a:rPr lang="es-ES_tradnl" dirty="0"/>
              <a:t> 2024, 16:30 </a:t>
            </a:r>
            <a:r>
              <a:rPr lang="es-ES_tradnl" dirty="0" err="1"/>
              <a:t>to</a:t>
            </a:r>
            <a:r>
              <a:rPr lang="es-ES_tradnl" dirty="0"/>
              <a:t> 18:00</a:t>
            </a:r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ES_tradnl" b="1" dirty="0" err="1"/>
              <a:t>Where</a:t>
            </a:r>
            <a:r>
              <a:rPr lang="es-ES_tradnl" dirty="0"/>
              <a:t>: </a:t>
            </a:r>
            <a:r>
              <a:rPr lang="es-ES_tradnl" dirty="0" err="1"/>
              <a:t>Wiene</a:t>
            </a:r>
            <a:r>
              <a:rPr lang="es-ES_tradnl" dirty="0"/>
              <a:t> </a:t>
            </a:r>
            <a:r>
              <a:rPr lang="es-ES_tradnl" dirty="0" err="1"/>
              <a:t>Messe</a:t>
            </a:r>
            <a:r>
              <a:rPr lang="es-ES_tradnl" dirty="0"/>
              <a:t>, Schubert 6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b="1" dirty="0"/>
              <a:t>Agenda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/>
              <a:t>Welcome</a:t>
            </a:r>
            <a:endParaRPr lang="es-ES_tradnl" dirty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are?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/>
              <a:t>Suggested</a:t>
            </a:r>
            <a:r>
              <a:rPr lang="es-ES_tradnl" dirty="0"/>
              <a:t> calendar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A.O.B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823402-EC02-CB0B-D7D1-F1A8457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1</a:t>
            </a:fld>
            <a:endParaRPr lang="en-US"/>
          </a:p>
        </p:txBody>
      </p:sp>
      <p:pic>
        <p:nvPicPr>
          <p:cNvPr id="5" name="Imagen 4" descr="Un puente cerca de un edificio&#10;&#10;Descripción generada automáticamente">
            <a:extLst>
              <a:ext uri="{FF2B5EF4-FFF2-40B4-BE49-F238E27FC236}">
                <a16:creationId xmlns:a16="http://schemas.microsoft.com/office/drawing/2014/main" id="{16995947-9C83-139C-8920-B4B9BEC6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36" y="4757508"/>
            <a:ext cx="6732754" cy="1921103"/>
          </a:xfrm>
          <a:prstGeom prst="rect">
            <a:avLst/>
          </a:prstGeom>
        </p:spPr>
      </p:pic>
      <p:pic>
        <p:nvPicPr>
          <p:cNvPr id="7" name="Imagen 6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25747E5E-1113-AAFD-3EE1-7ECDA5A5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72" y="2305052"/>
            <a:ext cx="3892018" cy="22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9DC0E5-FA06-7F0B-0F48-061C988D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00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WHO European regional report on Chronic Respiratory diseases: towards health equity by 2050</a:t>
            </a:r>
            <a:br>
              <a:rPr lang="en-US" sz="32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WHO Regional Office for Europe &amp; European Respiratory Society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D5200-ED9C-D378-EB27-4954A50EE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65325"/>
            <a:ext cx="5899468" cy="823912"/>
          </a:xfrm>
        </p:spPr>
        <p:txBody>
          <a:bodyPr/>
          <a:lstStyle/>
          <a:p>
            <a:r>
              <a:rPr lang="en-US" dirty="0"/>
              <a:t>Three chapters with 10 key messages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4C35DD-55A5-1AB0-5A97-00814BBD8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54324"/>
            <a:ext cx="4654866" cy="3684588"/>
          </a:xfrm>
        </p:spPr>
        <p:txBody>
          <a:bodyPr>
            <a:normAutofit/>
          </a:bodyPr>
          <a:lstStyle/>
          <a:p>
            <a:r>
              <a:rPr lang="en-US" dirty="0"/>
              <a:t>Burden of CRD and inequities in the region</a:t>
            </a:r>
          </a:p>
          <a:p>
            <a:r>
              <a:rPr lang="en-US" dirty="0"/>
              <a:t>Governance and health systems response: challenges and possible solutions</a:t>
            </a:r>
          </a:p>
          <a:p>
            <a:r>
              <a:rPr lang="en-US" dirty="0"/>
              <a:t>Research &amp; innovation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F053AE-620B-5909-9ABC-671BB51C9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040" y="2225040"/>
            <a:ext cx="4898706" cy="568324"/>
          </a:xfrm>
        </p:spPr>
        <p:txBody>
          <a:bodyPr/>
          <a:lstStyle/>
          <a:p>
            <a:r>
              <a:rPr lang="en-US" b="1" dirty="0"/>
              <a:t>Country cases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7B12FB-C018-6C04-7DF2-80B64588C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4200" y="2829242"/>
            <a:ext cx="4312920" cy="3684588"/>
          </a:xfrm>
        </p:spPr>
        <p:txBody>
          <a:bodyPr>
            <a:normAutofit/>
          </a:bodyPr>
          <a:lstStyle/>
          <a:p>
            <a:r>
              <a:rPr lang="en-US" dirty="0"/>
              <a:t>Finland</a:t>
            </a:r>
          </a:p>
          <a:p>
            <a:r>
              <a:rPr lang="en-US" dirty="0"/>
              <a:t>Hungary</a:t>
            </a:r>
          </a:p>
          <a:p>
            <a:r>
              <a:rPr lang="en-US" dirty="0"/>
              <a:t>Kyrgyzstan</a:t>
            </a:r>
          </a:p>
          <a:p>
            <a:r>
              <a:rPr lang="en-US" dirty="0"/>
              <a:t>Portugal</a:t>
            </a:r>
          </a:p>
          <a:p>
            <a:r>
              <a:rPr lang="en-US" dirty="0"/>
              <a:t>UK</a:t>
            </a:r>
          </a:p>
          <a:p>
            <a:r>
              <a:rPr lang="en-US" dirty="0"/>
              <a:t>A multi-country tobacco control case</a:t>
            </a:r>
          </a:p>
          <a:p>
            <a:endParaRPr lang="en-U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70FFF8-88C8-5B0A-8514-A4FEF817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DE7C-195E-750D-F76A-39379775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comments -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0EC9-9FC6-138E-27F3-593BAF6C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include or not lung cancer in CRD?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Tobacco Industry Interference to be explained in more detail, as it is not a frequently used subject. definition of third- and fourth-hand tobacco exposure should be clarified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precise that by ‘air pollution’ the authors mean PM</a:t>
            </a:r>
            <a:r>
              <a:rPr lang="en-GB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as there are many other air pollutants (Only PM</a:t>
            </a:r>
            <a:r>
              <a:rPr lang="en-GB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add numbers on tobacco burden (similar like on air pollution)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a separate paragraph out of air pollution and show a map with exposures or disease burden from air pollution. (map in the EEA documents, that overlays air pollution concentrations with socioeconomic status and disease burden)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nclude a new heading whe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introducing the measures against CRD determinants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include WHO data on how the pandemic diverted care from NCD care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https://www.who.int/teams/noncommunicable-diseases/covid-19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20221-943E-F95D-02C5-952E8887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AA6C-1403-7755-6152-11AB9F0D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4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comments -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Chapter 2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451A-6303-84EA-C0B9-1263018F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120381"/>
            <a:ext cx="11935968" cy="5116462"/>
          </a:xfrm>
        </p:spPr>
        <p:txBody>
          <a:bodyPr>
            <a:noAutofit/>
          </a:bodyPr>
          <a:lstStyle/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 points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3 ways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Along the </a:t>
            </a:r>
            <a:r>
              <a:rPr lang="en-GB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lifecourse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(2)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the patient journey (primary, secondary and tertiary prevention and diagnosis and care), (3) A focus on known problem areas that need attention </a:t>
            </a:r>
            <a:r>
              <a:rPr lang="en-GB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solutions.</a:t>
            </a:r>
          </a:p>
          <a:p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start with 2.2 on </a:t>
            </a:r>
            <a:r>
              <a:rPr lang="en-US" sz="22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Core CRD interventions</a:t>
            </a:r>
          </a:p>
          <a:p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eac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section more concise and omit repetitiveness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include more about emerging tobacco products and future estimates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Emphasis on including PHC teams and people with living experiences in decision making processes (e.g. developing clinical guidelines)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building and increase of financing of PHC as a solution to tackle underdiagnosis, avoidable admissions and lack of management of CRD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clear statement about the variation in quality of coding which needs to be addressed to assist planning and monitoring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change with other examples core interventions on CRD (best buys)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Service Delivery to list models with refs; and then go onto how IPCHS strategies can  be improved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04F73-9FD5-4BCF-502D-BAED600D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2C2E-15B1-77B8-1135-38733B20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comments -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Chapter 2 (b)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3612-8DF9-FD94-E1A7-1739F2FC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04"/>
            <a:ext cx="10515600" cy="471392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add integrated care to Primary care and Multidisciplinary teams section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another heading on Workforce planning and training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emphasise cost as a barrier to implementation and to elaborate on clinical governance framework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re/peri natal and child health to include in prevention of CRD with some examples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CRD and special populations seems “a bit of an afterthought”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separate out and highlight deprived groups in the Emergencies section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make a dedicated point for palliative care, hospice – that is widely available for cancer patients, but not so for CRD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73BBE-5180-9D45-BCE8-D78F522D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69D-0268-E53A-AF22-82E4EFF8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comments -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Chapter 3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3E417-DA13-EB6D-3104-8FE299F3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elaborate on new health care solutions expected to come in the future and how to have CRDs profiting the most of it.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build the research and innovation part to become more powerful and visionary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consider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mentioning the ERS CRC CONNECT</a:t>
            </a:r>
          </a:p>
          <a:p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focus in the research section seems to be about epidemiology of established disease, AI and digital health to monitor established disease and a summary of collaborative platform funding that is inequitable in its availability.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hese approaches are more likely to emphasise inequity rather than moving towards equity as mentioned in the title of the report</a:t>
            </a:r>
          </a:p>
          <a:p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describe how research and implementation of any consequent positive findings into policy and clinical management will help to achieve the vision of the document title.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C801-7DF1-1567-0452-9B06B20C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620B-9E40-FD37-50C3-38BD2F42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to contribute to writing the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EA8D-56E3-004C-7177-7A3BE1F8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Barbara Hoffmann proposed to add a section/text including measures to decrease air pollution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Anita Simonds proposed to rewrite Figure 13, Figure 14 and obstructive sleep apnea bullets (pp 45-46)</a:t>
            </a:r>
          </a:p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Ildiko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proposed to contribute with text as well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hard-to-reach population, the issue of the risks and social deprivation, the bitter combination of higher risks and worse health care access and potential targeted actions to close the gap.)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5F76D-C727-7A04-4B3F-C7762E93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4B7BD1-93D5-9D40-98BC-5C5C9161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8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B115D5-6D5A-DE01-EDFE-6784452C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30" y="158327"/>
            <a:ext cx="7772400" cy="704373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2C9AD841-69B4-869B-696F-814C0B54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30" y="999225"/>
            <a:ext cx="7772400" cy="58587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74C49F-2FD6-C829-0DBF-97B8683A36BE}"/>
              </a:ext>
            </a:extLst>
          </p:cNvPr>
          <p:cNvSpPr txBox="1"/>
          <p:nvPr/>
        </p:nvSpPr>
        <p:spPr>
          <a:xfrm rot="1605422">
            <a:off x="8715474" y="3587429"/>
            <a:ext cx="3614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s-ES_tradnl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</a:t>
            </a:r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morning</a:t>
            </a:r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s-ES_tradnl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s-ES_tradn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255!!!</a:t>
            </a:r>
          </a:p>
        </p:txBody>
      </p:sp>
    </p:spTree>
    <p:extLst>
      <p:ext uri="{BB962C8B-B14F-4D97-AF65-F5344CB8AC3E}">
        <p14:creationId xmlns:p14="http://schemas.microsoft.com/office/powerpoint/2010/main" val="33121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5B5DE-08C1-BB2D-4EC7-A1298A64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D377E27-1B72-8492-9E47-98981E6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33907"/>
          </a:xfrm>
        </p:spPr>
        <p:txBody>
          <a:bodyPr/>
          <a:lstStyle/>
          <a:p>
            <a:r>
              <a:rPr lang="es-ES_tradnl" b="1" dirty="0">
                <a:solidFill>
                  <a:srgbClr val="0070C0"/>
                </a:solidFill>
              </a:rPr>
              <a:t>Calendar (and </a:t>
            </a:r>
            <a:r>
              <a:rPr lang="es-ES_tradnl" b="1" dirty="0" err="1">
                <a:solidFill>
                  <a:srgbClr val="0070C0"/>
                </a:solidFill>
              </a:rPr>
              <a:t>suggested</a:t>
            </a:r>
            <a:r>
              <a:rPr lang="es-ES_tradnl" b="1" dirty="0">
                <a:solidFill>
                  <a:srgbClr val="0070C0"/>
                </a:solidFill>
              </a:rPr>
              <a:t> </a:t>
            </a:r>
            <a:r>
              <a:rPr lang="es-ES_tradnl" b="1" dirty="0" err="1">
                <a:solidFill>
                  <a:srgbClr val="0070C0"/>
                </a:solidFill>
              </a:rPr>
              <a:t>next</a:t>
            </a:r>
            <a:r>
              <a:rPr lang="es-ES_tradnl" b="1" dirty="0">
                <a:solidFill>
                  <a:srgbClr val="0070C0"/>
                </a:solidFill>
              </a:rPr>
              <a:t> timelines)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09F9D22-B6EE-5572-ADE0-FFFDF63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BCCA-CBA9-AB43-A68E-E4557DAABC2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8994B09-ED3B-CBD5-9AB3-9ACEBD8B7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02945"/>
              </p:ext>
            </p:extLst>
          </p:nvPr>
        </p:nvGraphicFramePr>
        <p:xfrm>
          <a:off x="365760" y="1006797"/>
          <a:ext cx="11704320" cy="5598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083">
                  <a:extLst>
                    <a:ext uri="{9D8B030D-6E8A-4147-A177-3AD203B41FA5}">
                      <a16:colId xmlns:a16="http://schemas.microsoft.com/office/drawing/2014/main" val="2935521292"/>
                    </a:ext>
                  </a:extLst>
                </a:gridCol>
                <a:gridCol w="2605484">
                  <a:extLst>
                    <a:ext uri="{9D8B030D-6E8A-4147-A177-3AD203B41FA5}">
                      <a16:colId xmlns:a16="http://schemas.microsoft.com/office/drawing/2014/main" val="67122974"/>
                    </a:ext>
                  </a:extLst>
                </a:gridCol>
                <a:gridCol w="7222753">
                  <a:extLst>
                    <a:ext uri="{9D8B030D-6E8A-4147-A177-3AD203B41FA5}">
                      <a16:colId xmlns:a16="http://schemas.microsoft.com/office/drawing/2014/main" val="2156923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3200" kern="100" dirty="0">
                          <a:effectLst/>
                        </a:rPr>
                        <a:t>Date</a:t>
                      </a:r>
                      <a:endParaRPr lang="es-E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3200" kern="100" dirty="0">
                          <a:effectLst/>
                        </a:rPr>
                        <a:t>Action</a:t>
                      </a:r>
                      <a:endParaRPr lang="es-E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3200" kern="100" dirty="0">
                          <a:effectLst/>
                        </a:rPr>
                        <a:t>Comment</a:t>
                      </a:r>
                      <a:endParaRPr lang="es-E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2318687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i="1" kern="100" dirty="0">
                          <a:effectLst/>
                        </a:rPr>
                        <a:t>15 March 👍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First message to all collaborators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After agreement with ERS staff, a message to all suggested collaborators was sent, including: </a:t>
                      </a:r>
                      <a:r>
                        <a:rPr lang="en-GB" sz="1600" i="1" kern="100" dirty="0" err="1">
                          <a:effectLst/>
                        </a:rPr>
                        <a:t>ToC</a:t>
                      </a:r>
                      <a:r>
                        <a:rPr lang="en-GB" sz="1600" i="1" kern="100" dirty="0">
                          <a:effectLst/>
                        </a:rPr>
                        <a:t>, DOI, slides, list of country case studies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628590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i="1" kern="100" dirty="0">
                          <a:effectLst/>
                        </a:rPr>
                        <a:t>18 March 👍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TEAMS #1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TEAMS meeting to synchronize all WHO and ERS teams and clarify any doubts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1731358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i="1" kern="100" dirty="0">
                          <a:effectLst/>
                        </a:rPr>
                        <a:t>25 March👍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Second message to all collaborators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Minutes of the 18 March meeting with updated </a:t>
                      </a:r>
                      <a:r>
                        <a:rPr lang="en-GB" sz="1600" i="1" kern="100" dirty="0" err="1">
                          <a:effectLst/>
                        </a:rPr>
                        <a:t>ToC</a:t>
                      </a:r>
                      <a:r>
                        <a:rPr lang="en-GB" sz="1600" i="1" kern="100" dirty="0">
                          <a:effectLst/>
                        </a:rPr>
                        <a:t>, list of country case studies and calendar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4973273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i="1" kern="100" dirty="0">
                          <a:effectLst/>
                        </a:rPr>
                        <a:t>15 April👍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First drafts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Specific sections returned to the authors with comments and instructions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3846748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i="1" kern="100" dirty="0">
                          <a:effectLst/>
                        </a:rPr>
                        <a:t>1 May 👍</a:t>
                      </a:r>
                      <a:endParaRPr lang="es-ES" sz="18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TEAMS #2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i="1" kern="100" dirty="0">
                          <a:effectLst/>
                        </a:rPr>
                        <a:t>Second TEAMS meeting to synchronize all WHO and ERS teams and identify missing parts. It might include WHO offices in Copenhagen and Berlin</a:t>
                      </a:r>
                      <a:endParaRPr lang="es-ES" sz="16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3071234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7-11 Sept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ERS International Congress in Vienna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8</a:t>
                      </a:r>
                      <a:r>
                        <a:rPr lang="en-GB" sz="1600" kern="100" baseline="30000" dirty="0">
                          <a:effectLst/>
                        </a:rPr>
                        <a:t>th</a:t>
                      </a:r>
                      <a:r>
                        <a:rPr lang="en-GB" sz="1600" kern="100" dirty="0">
                          <a:effectLst/>
                        </a:rPr>
                        <a:t> meeting </a:t>
                      </a:r>
                      <a:r>
                        <a:rPr lang="en-GB" sz="1600" b="1" kern="100" dirty="0">
                          <a:solidFill>
                            <a:srgbClr val="FF0000"/>
                          </a:solidFill>
                          <a:effectLst/>
                        </a:rPr>
                        <a:t>TODAY!</a:t>
                      </a:r>
                      <a:endParaRPr lang="es-ES" sz="16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GB" sz="1600" kern="100" dirty="0">
                          <a:effectLst/>
                        </a:rPr>
                        <a:t>9</a:t>
                      </a:r>
                      <a:r>
                        <a:rPr lang="en-GB" sz="1600" kern="100" baseline="30000" dirty="0">
                          <a:effectLst/>
                        </a:rPr>
                        <a:t>th</a:t>
                      </a:r>
                      <a:r>
                        <a:rPr lang="en-GB" sz="1600" kern="100" dirty="0">
                          <a:effectLst/>
                        </a:rPr>
                        <a:t> at 8:30 AM Session 255 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6263428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23 Sept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Your contributions back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Or earlier!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17136802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15 Oct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Second draft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 </a:t>
                      </a:r>
                      <a:r>
                        <a:rPr lang="en-GB" sz="1600" kern="100" dirty="0" err="1">
                          <a:effectLst/>
                        </a:rPr>
                        <a:t>PreFINAL</a:t>
                      </a:r>
                      <a:r>
                        <a:rPr lang="en-GB" sz="1600" kern="100" dirty="0">
                          <a:effectLst/>
                        </a:rPr>
                        <a:t> of the full Report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6486967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November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s-ES" sz="1600" kern="100" dirty="0">
                          <a:effectLst/>
                        </a:rPr>
                        <a:t>Country </a:t>
                      </a:r>
                      <a:r>
                        <a:rPr lang="es-ES" sz="1600" kern="100" dirty="0" err="1">
                          <a:effectLst/>
                        </a:rPr>
                        <a:t>validations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 And all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13833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15 December 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>
                          <a:effectLst/>
                        </a:rPr>
                        <a:t>Final Report </a:t>
                      </a:r>
                      <a:endParaRPr lang="es-E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Ready for final approvals, pagination, edition, …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7917923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Jan-</a:t>
                      </a:r>
                      <a:r>
                        <a:rPr lang="en-GB" sz="1800" kern="100" dirty="0" err="1">
                          <a:effectLst/>
                        </a:rPr>
                        <a:t>Febr</a:t>
                      </a:r>
                      <a:r>
                        <a:rPr lang="en-GB" sz="1800" kern="100" dirty="0">
                          <a:effectLst/>
                        </a:rPr>
                        <a:t> 2025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Dissemination activities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Web document; Editorial/s; Peer reviewed publication, …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5896573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19-20 March 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WHO Regional </a:t>
                      </a:r>
                      <a:r>
                        <a:rPr lang="en-GB" sz="1600" kern="100" dirty="0" err="1">
                          <a:effectLst/>
                        </a:rPr>
                        <a:t>Eur</a:t>
                      </a:r>
                      <a:r>
                        <a:rPr lang="en-GB" sz="1600" kern="100" dirty="0">
                          <a:effectLst/>
                        </a:rPr>
                        <a:t> meeting 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 Athens, Greece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5736256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September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UN High Level meeting, 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 New York , USA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5543425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27 Sept-1 Oct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ERS 2025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en-GB" sz="1600" kern="100" dirty="0">
                          <a:effectLst/>
                        </a:rPr>
                        <a:t> Amsterdam, NL</a:t>
                      </a:r>
                      <a:endParaRPr lang="es-E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910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809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1018</Words>
  <Application>Microsoft Macintosh PowerPoint</Application>
  <PresentationFormat>Panorámica</PresentationFormat>
  <Paragraphs>117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de Office</vt:lpstr>
      <vt:lpstr>WHO Eur &amp; ERS CRD Writing Group Meeting</vt:lpstr>
      <vt:lpstr>WHO European regional report on Chronic Respiratory diseases: towards health equity by 2050  WHO Regional Office for Europe &amp; European Respiratory Society</vt:lpstr>
      <vt:lpstr>Key comments - Chapter 1</vt:lpstr>
      <vt:lpstr>Key comments - Chapter 2</vt:lpstr>
      <vt:lpstr>Key comments - Chapter 2 (b)</vt:lpstr>
      <vt:lpstr>Key comments - Chapter 3</vt:lpstr>
      <vt:lpstr>Proposed to contribute to writing the text</vt:lpstr>
      <vt:lpstr>Presentación de PowerPoint</vt:lpstr>
      <vt:lpstr>Calendar (and suggested next timelines)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B Soriano</dc:creator>
  <cp:lastModifiedBy>Joan B Soriano</cp:lastModifiedBy>
  <cp:revision>24</cp:revision>
  <dcterms:created xsi:type="dcterms:W3CDTF">2024-06-29T06:06:59Z</dcterms:created>
  <dcterms:modified xsi:type="dcterms:W3CDTF">2024-09-08T12:01:54Z</dcterms:modified>
</cp:coreProperties>
</file>